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5" r:id="rId10"/>
    <p:sldId id="267" r:id="rId11"/>
    <p:sldId id="268" r:id="rId12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граничный Виктор" initials="ЗВ" lastIdx="1" clrIdx="0">
    <p:extLst>
      <p:ext uri="{19B8F6BF-5375-455C-9EA6-DF929625EA0E}">
        <p15:presenceInfo xmlns:p15="http://schemas.microsoft.com/office/powerpoint/2012/main" userId="Заграничный Вик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8" autoAdjust="0"/>
  </p:normalViewPr>
  <p:slideViewPr>
    <p:cSldViewPr>
      <p:cViewPr varScale="1">
        <p:scale>
          <a:sx n="66" d="100"/>
          <a:sy n="66" d="100"/>
        </p:scale>
        <p:origin x="1362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19T14:57:09.756" idx="1">
    <p:pos x="6741" y="-27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4346-1B11-42CE-B3AB-9283A7A6DB2D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32B9-EED3-4F9A-926F-5C57CA35B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0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332B9-EED3-4F9A-926F-5C57CA35B57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3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24599"/>
            <a:ext cx="10693400" cy="1231900"/>
          </a:xfrm>
          <a:custGeom>
            <a:avLst/>
            <a:gdLst/>
            <a:ahLst/>
            <a:cxnLst/>
            <a:rect l="l" t="t" r="r" b="b"/>
            <a:pathLst>
              <a:path w="10693400" h="1231900">
                <a:moveTo>
                  <a:pt x="0" y="1231901"/>
                </a:moveTo>
                <a:lnTo>
                  <a:pt x="10693400" y="1231901"/>
                </a:lnTo>
                <a:lnTo>
                  <a:pt x="10693400" y="0"/>
                </a:lnTo>
                <a:lnTo>
                  <a:pt x="0" y="0"/>
                </a:lnTo>
                <a:lnTo>
                  <a:pt x="0" y="1231901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3400" cy="6324598"/>
            <a:chOff x="0" y="0"/>
            <a:chExt cx="10693400" cy="6092532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3400" cy="1244600"/>
            </a:xfrm>
            <a:custGeom>
              <a:avLst/>
              <a:gdLst/>
              <a:ahLst/>
              <a:cxnLst/>
              <a:rect l="l" t="t" r="r" b="b"/>
              <a:pathLst>
                <a:path w="10693400" h="1244600">
                  <a:moveTo>
                    <a:pt x="0" y="1244598"/>
                  </a:moveTo>
                  <a:lnTo>
                    <a:pt x="10693400" y="1244598"/>
                  </a:lnTo>
                  <a:lnTo>
                    <a:pt x="10693400" y="0"/>
                  </a:lnTo>
                  <a:lnTo>
                    <a:pt x="0" y="0"/>
                  </a:lnTo>
                  <a:lnTo>
                    <a:pt x="0" y="1244598"/>
                  </a:lnTo>
                  <a:close/>
                </a:path>
              </a:pathLst>
            </a:custGeom>
            <a:solidFill>
              <a:srgbClr val="3E3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47543"/>
              <a:ext cx="10693400" cy="5144989"/>
            </a:xfrm>
            <a:custGeom>
              <a:avLst/>
              <a:gdLst/>
              <a:ahLst/>
              <a:cxnLst/>
              <a:rect l="l" t="t" r="r" b="b"/>
              <a:pathLst>
                <a:path w="10693400" h="5080000">
                  <a:moveTo>
                    <a:pt x="10693400" y="0"/>
                  </a:moveTo>
                  <a:lnTo>
                    <a:pt x="0" y="0"/>
                  </a:lnTo>
                  <a:lnTo>
                    <a:pt x="0" y="5080000"/>
                  </a:lnTo>
                  <a:lnTo>
                    <a:pt x="10693400" y="5080000"/>
                  </a:lnTo>
                  <a:lnTo>
                    <a:pt x="10693400" y="0"/>
                  </a:lnTo>
                  <a:close/>
                </a:path>
              </a:pathLst>
            </a:custGeom>
            <a:solidFill>
              <a:srgbClr val="B1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8900" y="2343247"/>
            <a:ext cx="1043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</a:rPr>
              <a:t>Скоростные скважинные насосы ROMMER PROFI RHS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500" y="2832433"/>
            <a:ext cx="747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Профессиональное решение для стабильного водоснабжения</a:t>
            </a:r>
            <a:endParaRPr lang="ru-RU" i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53738"/>
          <a:stretch/>
        </p:blipFill>
        <p:spPr>
          <a:xfrm>
            <a:off x="0" y="644"/>
            <a:ext cx="3886200" cy="1024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73" t="55768"/>
          <a:stretch/>
        </p:blipFill>
        <p:spPr>
          <a:xfrm>
            <a:off x="0" y="983334"/>
            <a:ext cx="3886200" cy="868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35" y="3386581"/>
            <a:ext cx="5074930" cy="783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101383"/>
            <a:ext cx="9752087" cy="210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57349"/>
            <a:ext cx="10693400" cy="5899151"/>
          </a:xfrm>
          <a:custGeom>
            <a:avLst/>
            <a:gdLst/>
            <a:ahLst/>
            <a:cxnLst/>
            <a:rect l="l" t="t" r="r" b="b"/>
            <a:pathLst>
              <a:path w="10693400" h="5321300">
                <a:moveTo>
                  <a:pt x="0" y="5321299"/>
                </a:moveTo>
                <a:lnTo>
                  <a:pt x="10693400" y="5321299"/>
                </a:lnTo>
                <a:lnTo>
                  <a:pt x="10693400" y="0"/>
                </a:lnTo>
                <a:lnTo>
                  <a:pt x="0" y="0"/>
                </a:lnTo>
                <a:lnTo>
                  <a:pt x="0" y="5321299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3400" cy="1657349"/>
            <a:chOff x="0" y="0"/>
            <a:chExt cx="10693400" cy="223519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3400" cy="1028700"/>
            </a:xfrm>
            <a:custGeom>
              <a:avLst/>
              <a:gdLst/>
              <a:ahLst/>
              <a:cxnLst/>
              <a:rect l="l" t="t" r="r" b="b"/>
              <a:pathLst>
                <a:path w="10693400" h="1028700">
                  <a:moveTo>
                    <a:pt x="0" y="1028700"/>
                  </a:moveTo>
                  <a:lnTo>
                    <a:pt x="10693400" y="1028700"/>
                  </a:lnTo>
                  <a:lnTo>
                    <a:pt x="10693400" y="0"/>
                  </a:lnTo>
                  <a:lnTo>
                    <a:pt x="0" y="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3E3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8699"/>
              <a:ext cx="10693400" cy="1206500"/>
            </a:xfrm>
            <a:custGeom>
              <a:avLst/>
              <a:gdLst/>
              <a:ahLst/>
              <a:cxnLst/>
              <a:rect l="l" t="t" r="r" b="b"/>
              <a:pathLst>
                <a:path w="10693400" h="1206500">
                  <a:moveTo>
                    <a:pt x="10693400" y="0"/>
                  </a:moveTo>
                  <a:lnTo>
                    <a:pt x="0" y="0"/>
                  </a:lnTo>
                  <a:lnTo>
                    <a:pt x="0" y="1206500"/>
                  </a:lnTo>
                  <a:lnTo>
                    <a:pt x="10693400" y="1206500"/>
                  </a:lnTo>
                  <a:lnTo>
                    <a:pt x="10693400" y="0"/>
                  </a:lnTo>
                  <a:close/>
                </a:path>
              </a:pathLst>
            </a:custGeom>
            <a:solidFill>
              <a:srgbClr val="B1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90394" y="765741"/>
            <a:ext cx="10058400" cy="830997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Geometria" panose="020B0503020204020204" pitchFamily="34" charset="-52"/>
              </a:rPr>
              <a:t>Интеллектуальная защита</a:t>
            </a:r>
            <a:endParaRPr lang="ru-RU" sz="5400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idx="1"/>
          </p:nvPr>
        </p:nvSpPr>
        <p:spPr>
          <a:xfrm>
            <a:off x="724734" y="1842553"/>
            <a:ext cx="9624060" cy="2240497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Автоматика защищает насос от любых нештатных ситуаций:</a:t>
            </a:r>
            <a:b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</a:br>
            <a:r>
              <a:rPr lang="ru-RU" sz="2400" i="1" dirty="0">
                <a:solidFill>
                  <a:schemeClr val="bg1"/>
                </a:solidFill>
                <a:latin typeface="Geometria" panose="020B0503020204020204" pitchFamily="34" charset="-52"/>
              </a:rPr>
              <a:t>Сухой ход</a:t>
            </a: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, </a:t>
            </a:r>
            <a:r>
              <a:rPr lang="ru-RU" sz="2400" i="1" dirty="0">
                <a:solidFill>
                  <a:schemeClr val="bg1"/>
                </a:solidFill>
                <a:latin typeface="Geometria" panose="020B0503020204020204" pitchFamily="34" charset="-52"/>
              </a:rPr>
              <a:t>Перегрев</a:t>
            </a: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, </a:t>
            </a:r>
            <a:r>
              <a:rPr lang="ru-RU" sz="2400" i="1" dirty="0">
                <a:solidFill>
                  <a:schemeClr val="bg1"/>
                </a:solidFill>
                <a:latin typeface="Geometria" panose="020B0503020204020204" pitchFamily="34" charset="-52"/>
              </a:rPr>
              <a:t>Перегрузка по току</a:t>
            </a: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, </a:t>
            </a:r>
            <a:r>
              <a:rPr lang="ru-RU" sz="2400" i="1" dirty="0">
                <a:solidFill>
                  <a:schemeClr val="bg1"/>
                </a:solidFill>
                <a:latin typeface="Geometria" panose="020B0503020204020204" pitchFamily="34" charset="-52"/>
              </a:rPr>
              <a:t>КЗ</a:t>
            </a: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, </a:t>
            </a:r>
            <a:r>
              <a:rPr lang="ru-RU" sz="2400" i="1" dirty="0">
                <a:solidFill>
                  <a:schemeClr val="bg1"/>
                </a:solidFill>
                <a:latin typeface="Geometria" panose="020B0503020204020204" pitchFamily="34" charset="-52"/>
              </a:rPr>
              <a:t>Скачки напряжения</a:t>
            </a: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, </a:t>
            </a:r>
            <a:r>
              <a:rPr lang="ru-RU" sz="2400" i="1" dirty="0">
                <a:solidFill>
                  <a:schemeClr val="bg1"/>
                </a:solidFill>
                <a:latin typeface="Geometria" panose="020B0503020204020204" pitchFamily="34" charset="-52"/>
              </a:rPr>
              <a:t>Блокировка ротора</a:t>
            </a:r>
            <a:r>
              <a:rPr lang="ru-RU" sz="2400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</a:br>
            <a:r>
              <a:rPr lang="ru-RU" sz="2400" b="1" dirty="0">
                <a:solidFill>
                  <a:schemeClr val="bg1"/>
                </a:solidFill>
                <a:latin typeface="Geometria" panose="020B0503020204020204" pitchFamily="34" charset="-52"/>
              </a:rPr>
              <a:t>Для клиента это значит:</a:t>
            </a: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 Минимальный риск поломок и экономия на сервисе.</a:t>
            </a:r>
          </a:p>
          <a:p>
            <a:endParaRPr lang="ru-RU" sz="2400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268254"/>
            <a:ext cx="2090738" cy="27876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80" y="4268254"/>
            <a:ext cx="2094182" cy="27922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34" y="4268254"/>
            <a:ext cx="2090738" cy="27876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37" y="4268254"/>
            <a:ext cx="2090738" cy="278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7451"/>
            <a:ext cx="10693400" cy="2559048"/>
          </a:xfrm>
          <a:custGeom>
            <a:avLst/>
            <a:gdLst/>
            <a:ahLst/>
            <a:cxnLst/>
            <a:rect l="l" t="t" r="r" b="b"/>
            <a:pathLst>
              <a:path w="10693400" h="1231900">
                <a:moveTo>
                  <a:pt x="0" y="1231901"/>
                </a:moveTo>
                <a:lnTo>
                  <a:pt x="10693400" y="1231901"/>
                </a:lnTo>
                <a:lnTo>
                  <a:pt x="10693400" y="0"/>
                </a:lnTo>
                <a:lnTo>
                  <a:pt x="0" y="0"/>
                </a:lnTo>
                <a:lnTo>
                  <a:pt x="0" y="1231901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10693400" cy="4997450"/>
            <a:chOff x="0" y="0"/>
            <a:chExt cx="10693400" cy="632459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3400" cy="1244600"/>
            </a:xfrm>
            <a:custGeom>
              <a:avLst/>
              <a:gdLst/>
              <a:ahLst/>
              <a:cxnLst/>
              <a:rect l="l" t="t" r="r" b="b"/>
              <a:pathLst>
                <a:path w="10693400" h="1244600">
                  <a:moveTo>
                    <a:pt x="0" y="1244598"/>
                  </a:moveTo>
                  <a:lnTo>
                    <a:pt x="10693400" y="1244598"/>
                  </a:lnTo>
                  <a:lnTo>
                    <a:pt x="10693400" y="0"/>
                  </a:lnTo>
                  <a:lnTo>
                    <a:pt x="0" y="0"/>
                  </a:lnTo>
                  <a:lnTo>
                    <a:pt x="0" y="1244598"/>
                  </a:lnTo>
                  <a:close/>
                </a:path>
              </a:pathLst>
            </a:custGeom>
            <a:solidFill>
              <a:srgbClr val="3E3935"/>
            </a:solidFill>
          </p:spPr>
          <p:txBody>
            <a:bodyPr wrap="square" lIns="0" tIns="0" rIns="0" bIns="0" rtlCol="0"/>
            <a:lstStyle/>
            <a:p>
              <a:endParaRPr>
                <a:latin typeface="Geometria" panose="020B0503020204020204" pitchFamily="34" charset="-52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44599"/>
              <a:ext cx="10693400" cy="5080000"/>
            </a:xfrm>
            <a:custGeom>
              <a:avLst/>
              <a:gdLst/>
              <a:ahLst/>
              <a:cxnLst/>
              <a:rect l="l" t="t" r="r" b="b"/>
              <a:pathLst>
                <a:path w="10693400" h="5080000">
                  <a:moveTo>
                    <a:pt x="10693400" y="0"/>
                  </a:moveTo>
                  <a:lnTo>
                    <a:pt x="0" y="0"/>
                  </a:lnTo>
                  <a:lnTo>
                    <a:pt x="0" y="5080000"/>
                  </a:lnTo>
                  <a:lnTo>
                    <a:pt x="10693400" y="5080000"/>
                  </a:lnTo>
                  <a:lnTo>
                    <a:pt x="10693400" y="0"/>
                  </a:lnTo>
                  <a:close/>
                </a:path>
              </a:pathLst>
            </a:custGeom>
            <a:solidFill>
              <a:srgbClr val="B12A2E"/>
            </a:solidFill>
          </p:spPr>
          <p:txBody>
            <a:bodyPr wrap="square" lIns="0" tIns="0" rIns="0" bIns="0" rtlCol="0"/>
            <a:lstStyle/>
            <a:p>
              <a:endParaRPr>
                <a:latin typeface="Geometria" panose="020B0503020204020204" pitchFamily="34" charset="-52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53738"/>
          <a:stretch/>
        </p:blipFill>
        <p:spPr>
          <a:xfrm>
            <a:off x="0" y="644"/>
            <a:ext cx="3886200" cy="1024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73" t="55768"/>
          <a:stretch/>
        </p:blipFill>
        <p:spPr>
          <a:xfrm>
            <a:off x="0" y="983334"/>
            <a:ext cx="3886200" cy="8680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3300" y="2580354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ROMMER </a:t>
            </a:r>
            <a:r>
              <a:rPr lang="en-US" sz="3600" b="1" dirty="0" err="1" smtClean="0">
                <a:solidFill>
                  <a:schemeClr val="bg1"/>
                </a:solidFill>
                <a:latin typeface="Geometria" panose="020B0503020204020204" pitchFamily="34" charset="-52"/>
              </a:rPr>
              <a:t>Profi</a:t>
            </a:r>
            <a:r>
              <a:rPr lang="en-US" sz="36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 RHS </a:t>
            </a:r>
            <a:r>
              <a:rPr lang="ru-RU" sz="3600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– это насос,</a:t>
            </a:r>
            <a:endParaRPr lang="en-US" sz="3600" dirty="0" smtClean="0">
              <a:solidFill>
                <a:schemeClr val="bg1"/>
              </a:solidFill>
              <a:latin typeface="Geometria" panose="020B0503020204020204" pitchFamily="34" charset="-52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в котором продумана не только конструкция, но и путь его создания</a:t>
            </a:r>
            <a:endParaRPr lang="ru-RU" sz="3600" i="1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42941" r="24335" b="24790"/>
          <a:stretch/>
        </p:blipFill>
        <p:spPr>
          <a:xfrm>
            <a:off x="7416800" y="4501460"/>
            <a:ext cx="3276600" cy="2995747"/>
          </a:xfrm>
          <a:prstGeom prst="rect">
            <a:avLst/>
          </a:prstGeom>
          <a:scene3d>
            <a:camera prst="orthographicFront"/>
            <a:lightRig rig="balanced" dir="t"/>
          </a:scene3d>
        </p:spPr>
      </p:pic>
    </p:spTree>
    <p:extLst>
      <p:ext uri="{BB962C8B-B14F-4D97-AF65-F5344CB8AC3E}">
        <p14:creationId xmlns:p14="http://schemas.microsoft.com/office/powerpoint/2010/main" val="384115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23685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10693400" y="7556500"/>
                </a:moveTo>
                <a:lnTo>
                  <a:pt x="10693400" y="0"/>
                </a:lnTo>
                <a:lnTo>
                  <a:pt x="0" y="0"/>
                </a:lnTo>
                <a:lnTo>
                  <a:pt x="0" y="7556500"/>
                </a:lnTo>
                <a:lnTo>
                  <a:pt x="10693400" y="7556500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122985" y="4686300"/>
            <a:ext cx="5600700" cy="2870200"/>
          </a:xfrm>
          <a:custGeom>
            <a:avLst/>
            <a:gdLst/>
            <a:ahLst/>
            <a:cxnLst/>
            <a:rect l="l" t="t" r="r" b="b"/>
            <a:pathLst>
              <a:path w="2476500" h="2870200">
                <a:moveTo>
                  <a:pt x="2476499" y="2870200"/>
                </a:moveTo>
                <a:lnTo>
                  <a:pt x="2476499" y="0"/>
                </a:lnTo>
                <a:lnTo>
                  <a:pt x="0" y="0"/>
                </a:lnTo>
                <a:lnTo>
                  <a:pt x="0" y="2870200"/>
                </a:lnTo>
                <a:lnTo>
                  <a:pt x="2476499" y="2870200"/>
                </a:lnTo>
                <a:close/>
              </a:path>
            </a:pathLst>
          </a:custGeom>
          <a:solidFill>
            <a:srgbClr val="B12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1800" y="2393950"/>
            <a:ext cx="4191000" cy="55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42941" r="24335" b="24790"/>
          <a:stretch/>
        </p:blipFill>
        <p:spPr>
          <a:xfrm>
            <a:off x="774700" y="3930650"/>
            <a:ext cx="3218593" cy="2942712"/>
          </a:xfrm>
          <a:prstGeom prst="rect">
            <a:avLst/>
          </a:prstGeom>
          <a:scene3d>
            <a:camera prst="orthographicFront"/>
            <a:lightRig rig="balanced" dir="t"/>
          </a:scene3d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69900" y="302260"/>
            <a:ext cx="9688830" cy="830997"/>
          </a:xfrm>
        </p:spPr>
        <p:txBody>
          <a:bodyPr/>
          <a:lstStyle/>
          <a:p>
            <a:pPr algn="l"/>
            <a:r>
              <a:rPr lang="ru-RU" sz="5400" b="1" dirty="0">
                <a:solidFill>
                  <a:schemeClr val="bg1"/>
                </a:solidFill>
                <a:latin typeface="Geometria" panose="020B0503020204020204" pitchFamily="34" charset="-52"/>
              </a:rPr>
              <a:t>Философия качества</a:t>
            </a:r>
            <a:endParaRPr lang="ru-RU" sz="5400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69900" y="1258944"/>
            <a:ext cx="9624060" cy="193899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Насосы ROMMER PROFI RHS -  это результат инженерной дисциплины и системного контроля. Мы создавали самый надежный насос в своем классе, сочетая: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Проверенные инженерные решения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Высокую автоматизацию производства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Многоуровневый контроль качества</a:t>
            </a:r>
          </a:p>
          <a:p>
            <a:endParaRPr lang="ru-RU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0" y="7556500"/>
                </a:lnTo>
                <a:lnTo>
                  <a:pt x="10693400" y="7556500"/>
                </a:lnTo>
                <a:lnTo>
                  <a:pt x="1069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6600" y="3549650"/>
            <a:ext cx="4876800" cy="4003872"/>
          </a:xfrm>
          <a:custGeom>
            <a:avLst/>
            <a:gdLst/>
            <a:ahLst/>
            <a:cxnLst/>
            <a:rect l="l" t="t" r="r" b="b"/>
            <a:pathLst>
              <a:path w="4876800" h="3759200">
                <a:moveTo>
                  <a:pt x="4876800" y="0"/>
                </a:moveTo>
                <a:lnTo>
                  <a:pt x="0" y="0"/>
                </a:lnTo>
                <a:lnTo>
                  <a:pt x="0" y="3759199"/>
                </a:lnTo>
                <a:lnTo>
                  <a:pt x="4876800" y="3759199"/>
                </a:lnTo>
                <a:lnTo>
                  <a:pt x="4876800" y="0"/>
                </a:lnTo>
                <a:close/>
              </a:path>
            </a:pathLst>
          </a:custGeom>
          <a:solidFill>
            <a:srgbClr val="B12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400001" y="196850"/>
            <a:ext cx="9089390" cy="830997"/>
          </a:xfrm>
        </p:spPr>
        <p:txBody>
          <a:bodyPr/>
          <a:lstStyle/>
          <a:p>
            <a:r>
              <a:rPr lang="ru-RU" sz="5400" b="1" dirty="0">
                <a:solidFill>
                  <a:schemeClr val="bg1"/>
                </a:solidFill>
                <a:latin typeface="Geometria" panose="020B0503020204020204" pitchFamily="34" charset="-52"/>
              </a:rPr>
              <a:t>Область применения</a:t>
            </a:r>
            <a:endParaRPr lang="ru-RU" sz="5400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4"/>
          </p:nvPr>
        </p:nvSpPr>
        <p:spPr>
          <a:xfrm>
            <a:off x="400001" y="1048603"/>
            <a:ext cx="9338408" cy="2031325"/>
          </a:xfrm>
        </p:spPr>
        <p:txBody>
          <a:bodyPr/>
          <a:lstStyle/>
          <a:p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Высокоскоростной погружной насос для чистой воды из </a:t>
            </a:r>
            <a:r>
              <a:rPr lang="ru-RU" sz="2200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скважин</a:t>
            </a: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</a:br>
            <a:r>
              <a:rPr lang="ru-RU" sz="2200" b="1" dirty="0">
                <a:solidFill>
                  <a:schemeClr val="bg1"/>
                </a:solidFill>
                <a:latin typeface="Geometria" panose="020B0503020204020204" pitchFamily="34" charset="-52"/>
              </a:rPr>
              <a:t>Идеальное решение для:</a:t>
            </a:r>
            <a:endParaRPr lang="ru-RU" sz="2200" dirty="0">
              <a:solidFill>
                <a:schemeClr val="bg1"/>
              </a:solidFill>
              <a:latin typeface="Geometria" panose="020B0503020204020204" pitchFamily="34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Частных домов, дач и коттеджей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Коммерческих объектов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Систем автоматического водоснабжения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Полива и орошения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3948832"/>
            <a:ext cx="5962650" cy="334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42941" r="24335" b="24790"/>
          <a:stretch/>
        </p:blipFill>
        <p:spPr>
          <a:xfrm>
            <a:off x="546100" y="4127759"/>
            <a:ext cx="3114623" cy="2847654"/>
          </a:xfrm>
          <a:prstGeom prst="rect">
            <a:avLst/>
          </a:prstGeom>
          <a:scene3d>
            <a:camera prst="orthographicFront"/>
            <a:lightRig rig="balanced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01411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0" y="7556500"/>
                </a:lnTo>
                <a:lnTo>
                  <a:pt x="10693400" y="7556500"/>
                </a:lnTo>
                <a:lnTo>
                  <a:pt x="1069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20407" y="293638"/>
            <a:ext cx="9624060" cy="83099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Технология и материалы</a:t>
            </a:r>
            <a:endParaRPr lang="ru-RU" sz="5400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534670" y="1312679"/>
            <a:ext cx="9624060" cy="2308324"/>
          </a:xfrm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  <a:latin typeface="Geometria" panose="020B0503020204020204" pitchFamily="34" charset="-52"/>
              </a:rPr>
              <a:t>Двигатель:</a:t>
            </a: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 Маслонаполненный, на постоянных магнитах.</a:t>
            </a:r>
          </a:p>
          <a:p>
            <a:pPr lvl="1"/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➜ Эффективное охлаждение и снижение износа.</a:t>
            </a:r>
          </a:p>
          <a:p>
            <a:pPr lvl="1"/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➜ Высокая </a:t>
            </a:r>
            <a:r>
              <a:rPr lang="ru-RU" sz="2200" dirty="0" err="1">
                <a:solidFill>
                  <a:schemeClr val="bg1"/>
                </a:solidFill>
                <a:latin typeface="Geometria" panose="020B0503020204020204" pitchFamily="34" charset="-52"/>
              </a:rPr>
              <a:t>энергоэффективность</a:t>
            </a: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 и надежность.</a:t>
            </a:r>
          </a:p>
          <a:p>
            <a:r>
              <a:rPr lang="ru-RU" sz="2200" b="1" dirty="0">
                <a:solidFill>
                  <a:schemeClr val="bg1"/>
                </a:solidFill>
                <a:latin typeface="Geometria" panose="020B0503020204020204" pitchFamily="34" charset="-52"/>
              </a:rPr>
              <a:t>Материалы:</a:t>
            </a: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 Корпус и фланцы из нержавеющей стали.</a:t>
            </a:r>
          </a:p>
          <a:p>
            <a:pPr lvl="1"/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➜ Пригоден для систем питьевого водоснабжения.</a:t>
            </a:r>
          </a:p>
          <a:p>
            <a:r>
              <a:rPr lang="ru-RU" sz="2200" b="1" dirty="0">
                <a:solidFill>
                  <a:schemeClr val="bg1"/>
                </a:solidFill>
                <a:latin typeface="Geometria" panose="020B0503020204020204" pitchFamily="34" charset="-52"/>
              </a:rPr>
              <a:t>Комплектация:</a:t>
            </a: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 Кабель в соответствии с характеристиками модели.</a:t>
            </a:r>
          </a:p>
          <a:p>
            <a:endParaRPr lang="ru-RU" dirty="0">
              <a:latin typeface="Geometria" panose="020B0503020204020204" pitchFamily="34" charset="-52"/>
            </a:endParaRPr>
          </a:p>
        </p:txBody>
      </p:sp>
      <p:sp>
        <p:nvSpPr>
          <p:cNvPr id="22" name="object 4"/>
          <p:cNvSpPr/>
          <p:nvPr/>
        </p:nvSpPr>
        <p:spPr>
          <a:xfrm rot="5400000">
            <a:off x="3960056" y="815144"/>
            <a:ext cx="2781300" cy="10701411"/>
          </a:xfrm>
          <a:custGeom>
            <a:avLst/>
            <a:gdLst/>
            <a:ahLst/>
            <a:cxnLst/>
            <a:rect l="l" t="t" r="r" b="b"/>
            <a:pathLst>
              <a:path w="2781300" h="7543800">
                <a:moveTo>
                  <a:pt x="2781300" y="0"/>
                </a:moveTo>
                <a:lnTo>
                  <a:pt x="0" y="0"/>
                </a:lnTo>
                <a:lnTo>
                  <a:pt x="0" y="7543800"/>
                </a:lnTo>
                <a:lnTo>
                  <a:pt x="2781300" y="7543800"/>
                </a:lnTo>
                <a:lnTo>
                  <a:pt x="2781300" y="0"/>
                </a:lnTo>
                <a:close/>
              </a:path>
            </a:pathLst>
          </a:custGeom>
          <a:solidFill>
            <a:srgbClr val="B12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6" b="20517"/>
          <a:stretch/>
        </p:blipFill>
        <p:spPr>
          <a:xfrm>
            <a:off x="7204075" y="3800426"/>
            <a:ext cx="3236584" cy="33210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9"/>
          <a:stretch/>
        </p:blipFill>
        <p:spPr>
          <a:xfrm>
            <a:off x="3972784" y="3800426"/>
            <a:ext cx="2949362" cy="3321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0"/>
          <a:stretch/>
        </p:blipFill>
        <p:spPr>
          <a:xfrm>
            <a:off x="379082" y="3800426"/>
            <a:ext cx="3311773" cy="3321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0" y="7556500"/>
                </a:lnTo>
                <a:lnTo>
                  <a:pt x="10693400" y="7556500"/>
                </a:lnTo>
                <a:lnTo>
                  <a:pt x="1069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9101" y="2860008"/>
            <a:ext cx="5194300" cy="4689763"/>
          </a:xfrm>
          <a:custGeom>
            <a:avLst/>
            <a:gdLst/>
            <a:ahLst/>
            <a:cxnLst/>
            <a:rect l="l" t="t" r="r" b="b"/>
            <a:pathLst>
              <a:path w="2882900" h="3022600">
                <a:moveTo>
                  <a:pt x="2882899" y="3022600"/>
                </a:moveTo>
                <a:lnTo>
                  <a:pt x="2882899" y="0"/>
                </a:lnTo>
                <a:lnTo>
                  <a:pt x="0" y="0"/>
                </a:lnTo>
                <a:lnTo>
                  <a:pt x="0" y="3022600"/>
                </a:lnTo>
                <a:lnTo>
                  <a:pt x="2882899" y="3022600"/>
                </a:lnTo>
                <a:close/>
              </a:path>
            </a:pathLst>
          </a:custGeom>
          <a:solidFill>
            <a:srgbClr val="B12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69900" y="294870"/>
            <a:ext cx="9978585" cy="1661993"/>
          </a:xfrm>
        </p:spPr>
        <p:txBody>
          <a:bodyPr/>
          <a:lstStyle/>
          <a:p>
            <a:pPr defTabSz="432000"/>
            <a:r>
              <a:rPr lang="ru-RU" sz="5400" b="1" dirty="0">
                <a:solidFill>
                  <a:schemeClr val="bg1"/>
                </a:solidFill>
                <a:latin typeface="Geometria" panose="020B0503020204020204" pitchFamily="34" charset="-52"/>
              </a:rPr>
              <a:t>Высокая автоматизация производства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507451" y="2122782"/>
            <a:ext cx="5241844" cy="1683996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Для нас автоматизация — это не скорость, а гарантия стабильно высокого качества.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Стабильность параметров каждой детали.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Минимальное влияние человеческого фактора в ключевых узлах.</a:t>
            </a:r>
          </a:p>
          <a:p>
            <a:pPr algn="l"/>
            <a:endParaRPr lang="ru-RU" dirty="0">
              <a:latin typeface="Geometria" panose="020B0503020204020204" pitchFamily="34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51" y="2406650"/>
            <a:ext cx="3746198" cy="4994931"/>
          </a:xfrm>
          <a:prstGeom prst="rect">
            <a:avLst/>
          </a:prstGeom>
        </p:spPr>
      </p:pic>
      <p:sp>
        <p:nvSpPr>
          <p:cNvPr id="8" name="object 4"/>
          <p:cNvSpPr/>
          <p:nvPr/>
        </p:nvSpPr>
        <p:spPr>
          <a:xfrm rot="5400000">
            <a:off x="1949726" y="3750202"/>
            <a:ext cx="2909375" cy="4689763"/>
          </a:xfrm>
          <a:custGeom>
            <a:avLst/>
            <a:gdLst/>
            <a:ahLst/>
            <a:cxnLst/>
            <a:rect l="l" t="t" r="r" b="b"/>
            <a:pathLst>
              <a:path w="2882900" h="3022600">
                <a:moveTo>
                  <a:pt x="2882899" y="3022600"/>
                </a:moveTo>
                <a:lnTo>
                  <a:pt x="2882899" y="0"/>
                </a:lnTo>
                <a:lnTo>
                  <a:pt x="0" y="0"/>
                </a:lnTo>
                <a:lnTo>
                  <a:pt x="0" y="3022600"/>
                </a:lnTo>
                <a:lnTo>
                  <a:pt x="2882899" y="3022600"/>
                </a:lnTo>
                <a:close/>
              </a:path>
            </a:pathLst>
          </a:custGeom>
          <a:solidFill>
            <a:srgbClr val="B12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82" y="3869620"/>
            <a:ext cx="4713768" cy="3535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3400" cy="7556500"/>
            <a:chOff x="0" y="0"/>
            <a:chExt cx="10693400" cy="7556500"/>
          </a:xfrm>
        </p:grpSpPr>
        <p:sp>
          <p:nvSpPr>
            <p:cNvPr id="3" name="object 3"/>
            <p:cNvSpPr/>
            <p:nvPr/>
          </p:nvSpPr>
          <p:spPr>
            <a:xfrm>
              <a:off x="2781300" y="0"/>
              <a:ext cx="7912100" cy="7556500"/>
            </a:xfrm>
            <a:custGeom>
              <a:avLst/>
              <a:gdLst/>
              <a:ahLst/>
              <a:cxnLst/>
              <a:rect l="l" t="t" r="r" b="b"/>
              <a:pathLst>
                <a:path w="7912100" h="7556500">
                  <a:moveTo>
                    <a:pt x="0" y="7556500"/>
                  </a:moveTo>
                  <a:lnTo>
                    <a:pt x="7912100" y="7556500"/>
                  </a:lnTo>
                  <a:lnTo>
                    <a:pt x="7912100" y="0"/>
                  </a:lnTo>
                  <a:lnTo>
                    <a:pt x="0" y="0"/>
                  </a:lnTo>
                  <a:lnTo>
                    <a:pt x="0" y="7556500"/>
                  </a:lnTo>
                  <a:close/>
                </a:path>
              </a:pathLst>
            </a:custGeom>
            <a:solidFill>
              <a:srgbClr val="3E3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781300" cy="7556500"/>
            </a:xfrm>
            <a:custGeom>
              <a:avLst/>
              <a:gdLst/>
              <a:ahLst/>
              <a:cxnLst/>
              <a:rect l="l" t="t" r="r" b="b"/>
              <a:pathLst>
                <a:path w="2781300" h="7543800">
                  <a:moveTo>
                    <a:pt x="2781300" y="0"/>
                  </a:moveTo>
                  <a:lnTo>
                    <a:pt x="0" y="0"/>
                  </a:lnTo>
                  <a:lnTo>
                    <a:pt x="0" y="7543800"/>
                  </a:lnTo>
                  <a:lnTo>
                    <a:pt x="2781300" y="7543800"/>
                  </a:lnTo>
                  <a:lnTo>
                    <a:pt x="2781300" y="0"/>
                  </a:lnTo>
                  <a:close/>
                </a:path>
              </a:pathLst>
            </a:custGeom>
            <a:solidFill>
              <a:srgbClr val="B1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179360" y="4644"/>
            <a:ext cx="7377430" cy="1661993"/>
          </a:xfrm>
        </p:spPr>
        <p:txBody>
          <a:bodyPr/>
          <a:lstStyle/>
          <a:p>
            <a:r>
              <a:rPr lang="ru-RU" sz="5400" b="1" dirty="0">
                <a:solidFill>
                  <a:schemeClr val="bg1"/>
                </a:solidFill>
                <a:latin typeface="Geometria" panose="020B0503020204020204" pitchFamily="34" charset="-52"/>
              </a:rPr>
              <a:t>Ключевая особенность серии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80960" y="1720850"/>
            <a:ext cx="7275830" cy="3046988"/>
          </a:xfrm>
        </p:spPr>
        <p:txBody>
          <a:bodyPr/>
          <a:lstStyle/>
          <a:p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До 6000 об/мин — высокая скорость вращения вала двигателя</a:t>
            </a:r>
            <a:r>
              <a:rPr lang="ru-RU" sz="2200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.</a:t>
            </a:r>
          </a:p>
          <a:p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</a:br>
            <a:r>
              <a:rPr lang="ru-RU" sz="2200" b="1" dirty="0">
                <a:solidFill>
                  <a:schemeClr val="bg1"/>
                </a:solidFill>
                <a:latin typeface="Geometria" panose="020B0503020204020204" pitchFamily="34" charset="-52"/>
              </a:rPr>
              <a:t>Что это дает клиенту?</a:t>
            </a:r>
            <a:endParaRPr lang="ru-RU" sz="2200" dirty="0">
              <a:solidFill>
                <a:schemeClr val="bg1"/>
              </a:solidFill>
              <a:latin typeface="Geometria" panose="020B0503020204020204" pitchFamily="34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Высокий напор при компактных размерах.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Стабильное давление в системе (без просадок при открытии нескольких кранов).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1"/>
                </a:solidFill>
                <a:latin typeface="Geometria" panose="020B0503020204020204" pitchFamily="34" charset="-52"/>
              </a:rPr>
              <a:t>Эффективная подача воды с большой глубины.</a:t>
            </a:r>
          </a:p>
          <a:p>
            <a:endParaRPr lang="ru-RU" sz="2200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1" r="40588"/>
          <a:stretch/>
        </p:blipFill>
        <p:spPr>
          <a:xfrm>
            <a:off x="794164" y="1480527"/>
            <a:ext cx="1225406" cy="6075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53738"/>
          <a:stretch/>
        </p:blipFill>
        <p:spPr>
          <a:xfrm>
            <a:off x="0" y="644"/>
            <a:ext cx="2781301" cy="733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73" t="55768"/>
          <a:stretch/>
        </p:blipFill>
        <p:spPr>
          <a:xfrm>
            <a:off x="1" y="754331"/>
            <a:ext cx="2781300" cy="621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4565531"/>
            <a:ext cx="5257800" cy="2923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8011" y="-1283"/>
            <a:ext cx="10701411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0"/>
                </a:moveTo>
                <a:lnTo>
                  <a:pt x="0" y="7556500"/>
                </a:lnTo>
                <a:lnTo>
                  <a:pt x="10693400" y="7556500"/>
                </a:lnTo>
                <a:lnTo>
                  <a:pt x="1069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2" name="object 5"/>
          <p:cNvSpPr/>
          <p:nvPr/>
        </p:nvSpPr>
        <p:spPr>
          <a:xfrm>
            <a:off x="8011" y="251993"/>
            <a:ext cx="10693400" cy="894592"/>
          </a:xfrm>
          <a:custGeom>
            <a:avLst/>
            <a:gdLst/>
            <a:ahLst/>
            <a:cxnLst/>
            <a:rect l="l" t="t" r="r" b="b"/>
            <a:pathLst>
              <a:path w="10693400" h="1206500">
                <a:moveTo>
                  <a:pt x="10693400" y="0"/>
                </a:moveTo>
                <a:lnTo>
                  <a:pt x="0" y="0"/>
                </a:lnTo>
                <a:lnTo>
                  <a:pt x="0" y="1206500"/>
                </a:lnTo>
                <a:lnTo>
                  <a:pt x="10693400" y="1206500"/>
                </a:lnTo>
                <a:lnTo>
                  <a:pt x="10693400" y="0"/>
                </a:lnTo>
                <a:close/>
              </a:path>
            </a:pathLst>
          </a:custGeom>
          <a:solidFill>
            <a:srgbClr val="B12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83896"/>
              </p:ext>
            </p:extLst>
          </p:nvPr>
        </p:nvGraphicFramePr>
        <p:xfrm>
          <a:off x="3576321" y="1854562"/>
          <a:ext cx="6781799" cy="3147060"/>
        </p:xfrm>
        <a:graphic>
          <a:graphicData uri="http://schemas.openxmlformats.org/drawingml/2006/table">
            <a:tbl>
              <a:tblPr/>
              <a:tblGrid>
                <a:gridCol w="2178156">
                  <a:extLst>
                    <a:ext uri="{9D8B030D-6E8A-4147-A177-3AD203B41FA5}">
                      <a16:colId xmlns:a16="http://schemas.microsoft.com/office/drawing/2014/main" val="3520828245"/>
                    </a:ext>
                  </a:extLst>
                </a:gridCol>
                <a:gridCol w="2146370">
                  <a:extLst>
                    <a:ext uri="{9D8B030D-6E8A-4147-A177-3AD203B41FA5}">
                      <a16:colId xmlns:a16="http://schemas.microsoft.com/office/drawing/2014/main" val="2630997912"/>
                    </a:ext>
                  </a:extLst>
                </a:gridCol>
                <a:gridCol w="2457273">
                  <a:extLst>
                    <a:ext uri="{9D8B030D-6E8A-4147-A177-3AD203B41FA5}">
                      <a16:colId xmlns:a16="http://schemas.microsoft.com/office/drawing/2014/main" val="3046373471"/>
                    </a:ext>
                  </a:extLst>
                </a:gridCol>
              </a:tblGrid>
              <a:tr h="739140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effectLst/>
                          <a:latin typeface="Geometria" panose="020B0503020204020204" pitchFamily="34" charset="-52"/>
                        </a:rPr>
                        <a:t>Характеристика</a:t>
                      </a: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  <a:latin typeface="Geometria" panose="020B0503020204020204" pitchFamily="34" charset="-52"/>
                        </a:rPr>
                        <a:t>ROMMER PROFI RHS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effectLst/>
                          <a:latin typeface="Geometria" panose="020B0503020204020204" pitchFamily="34" charset="-52"/>
                        </a:rPr>
                        <a:t>Преимущество </a:t>
                      </a:r>
                      <a:r>
                        <a:rPr lang="en-US" sz="1800" b="0" dirty="0">
                          <a:effectLst/>
                          <a:latin typeface="Geometria" panose="020B0503020204020204" pitchFamily="34" charset="-52"/>
                        </a:rPr>
                        <a:t>RHS</a:t>
                      </a: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61005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Geometria" panose="020B0503020204020204" pitchFamily="34" charset="-52"/>
                        </a:rPr>
                        <a:t>Максимальный расход</a:t>
                      </a:r>
                      <a:endParaRPr lang="ru-RU" sz="1800" b="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Geometria" panose="020B0503020204020204" pitchFamily="34" charset="-52"/>
                        </a:rPr>
                        <a:t>8 м³/ч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effectLst/>
                          <a:latin typeface="Geometria" panose="020B0503020204020204" pitchFamily="34" charset="-52"/>
                        </a:rPr>
                        <a:t>➜ В 2 раза больше</a:t>
                      </a: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52840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Geometria" panose="020B0503020204020204" pitchFamily="34" charset="-52"/>
                        </a:rPr>
                        <a:t>Максимальный напор</a:t>
                      </a:r>
                      <a:endParaRPr lang="ru-RU" sz="1800" b="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  <a:latin typeface="Geometria" panose="020B0503020204020204" pitchFamily="34" charset="-52"/>
                        </a:rPr>
                        <a:t>150 м</a:t>
                      </a:r>
                      <a:endParaRPr lang="ru-RU" sz="1800" b="1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effectLst/>
                          <a:latin typeface="Geometria" panose="020B0503020204020204" pitchFamily="34" charset="-52"/>
                        </a:rPr>
                        <a:t>Оптимизирован </a:t>
                      </a:r>
                      <a:r>
                        <a:rPr lang="ru-RU" sz="1800" b="0" dirty="0">
                          <a:effectLst/>
                          <a:latin typeface="Geometria" panose="020B0503020204020204" pitchFamily="34" charset="-52"/>
                        </a:rPr>
                        <a:t>для </a:t>
                      </a:r>
                      <a:r>
                        <a:rPr lang="ru-RU" sz="1800" b="0" dirty="0" smtClean="0">
                          <a:effectLst/>
                          <a:latin typeface="Geometria" panose="020B0503020204020204" pitchFamily="34" charset="-52"/>
                        </a:rPr>
                        <a:t>расхода</a:t>
                      </a:r>
                      <a:endParaRPr lang="ru-RU" sz="1800" b="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51613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Geometria" panose="020B0503020204020204" pitchFamily="34" charset="-52"/>
                        </a:rPr>
                        <a:t>Длина насоса</a:t>
                      </a:r>
                      <a:endParaRPr lang="ru-RU" sz="1800" b="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Geometria" panose="020B0503020204020204" pitchFamily="34" charset="-52"/>
                        </a:rPr>
                        <a:t>107 см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effectLst/>
                          <a:latin typeface="Geometria" panose="020B0503020204020204" pitchFamily="34" charset="-52"/>
                        </a:rPr>
                        <a:t>➜ На </a:t>
                      </a:r>
                      <a:r>
                        <a:rPr lang="ru-RU" sz="1800" b="0" dirty="0" smtClean="0">
                          <a:effectLst/>
                          <a:latin typeface="Geometria" panose="020B0503020204020204" pitchFamily="34" charset="-52"/>
                        </a:rPr>
                        <a:t>40% короче</a:t>
                      </a:r>
                      <a:endParaRPr lang="ru-RU" sz="1800" b="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324453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Geometria" panose="020B0503020204020204" pitchFamily="34" charset="-52"/>
                        </a:rPr>
                        <a:t>Вес</a:t>
                      </a:r>
                      <a:endParaRPr lang="ru-RU" sz="1800" b="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Geometria" panose="020B0503020204020204" pitchFamily="34" charset="-52"/>
                        </a:rPr>
                        <a:t>11 кг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152400" marR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effectLst/>
                          <a:latin typeface="Geometria" panose="020B0503020204020204" pitchFamily="34" charset="-52"/>
                        </a:rPr>
                        <a:t>➜ На </a:t>
                      </a:r>
                      <a:r>
                        <a:rPr lang="ru-RU" sz="1800" b="0" dirty="0" smtClean="0">
                          <a:effectLst/>
                          <a:latin typeface="Geometria" panose="020B0503020204020204" pitchFamily="34" charset="-52"/>
                        </a:rPr>
                        <a:t>40% легче</a:t>
                      </a:r>
                      <a:endParaRPr lang="ru-RU" sz="1800" b="0" dirty="0">
                        <a:effectLst/>
                        <a:latin typeface="Geometria" panose="020B0503020204020204" pitchFamily="34" charset="-52"/>
                      </a:endParaRPr>
                    </a:p>
                  </a:txBody>
                  <a:tcPr marL="15240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44197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-713888" y="3224144"/>
            <a:ext cx="3434233" cy="304658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1317029" y="1659351"/>
            <a:ext cx="0" cy="3402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51100" y="2711450"/>
            <a:ext cx="0" cy="2383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985767" y="2635250"/>
            <a:ext cx="359393" cy="2458334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4670" y="391513"/>
            <a:ext cx="9841230" cy="615553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latin typeface="Geometria" panose="020B0503020204020204" pitchFamily="34" charset="-52"/>
              </a:rPr>
              <a:t>Больше мощности в меньшем объеме</a:t>
            </a:r>
          </a:p>
        </p:txBody>
      </p:sp>
      <p:sp>
        <p:nvSpPr>
          <p:cNvPr id="23" name="Прямоугольник 22"/>
          <p:cNvSpPr/>
          <p:nvPr/>
        </p:nvSpPr>
        <p:spPr>
          <a:xfrm rot="980251">
            <a:off x="1313690" y="1639911"/>
            <a:ext cx="21935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</a:t>
            </a:r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 40% меньше и легче других насосов </a:t>
            </a:r>
            <a:endParaRPr lang="ru-RU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42941" r="24335" b="24790"/>
          <a:stretch/>
        </p:blipFill>
        <p:spPr>
          <a:xfrm>
            <a:off x="51468" y="5093584"/>
            <a:ext cx="2514600" cy="2299062"/>
          </a:xfrm>
          <a:prstGeom prst="rect">
            <a:avLst/>
          </a:prstGeom>
          <a:scene3d>
            <a:camera prst="orthographicFront"/>
            <a:lightRig rig="balanced" dir="t"/>
          </a:scene3d>
        </p:spPr>
      </p:pic>
      <p:sp>
        <p:nvSpPr>
          <p:cNvPr id="12" name="Заголовок 8"/>
          <p:cNvSpPr txBox="1">
            <a:spLocks/>
          </p:cNvSpPr>
          <p:nvPr/>
        </p:nvSpPr>
        <p:spPr>
          <a:xfrm>
            <a:off x="542681" y="5406445"/>
            <a:ext cx="962406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Насос RHS занимает меньше места в скважине, проще в монтаже и транспортировке, но при этом обеспечивает более высокий номинальный напор и вдвое больший максимальный расход для пиковых нагрузок.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3400" cy="7556500"/>
            <a:chOff x="0" y="0"/>
            <a:chExt cx="10693400" cy="7556500"/>
          </a:xfrm>
        </p:grpSpPr>
        <p:sp>
          <p:nvSpPr>
            <p:cNvPr id="3" name="object 3"/>
            <p:cNvSpPr/>
            <p:nvPr/>
          </p:nvSpPr>
          <p:spPr>
            <a:xfrm>
              <a:off x="2781300" y="0"/>
              <a:ext cx="7912100" cy="7556500"/>
            </a:xfrm>
            <a:custGeom>
              <a:avLst/>
              <a:gdLst/>
              <a:ahLst/>
              <a:cxnLst/>
              <a:rect l="l" t="t" r="r" b="b"/>
              <a:pathLst>
                <a:path w="7912100" h="7556500">
                  <a:moveTo>
                    <a:pt x="0" y="7556500"/>
                  </a:moveTo>
                  <a:lnTo>
                    <a:pt x="7912100" y="7556500"/>
                  </a:lnTo>
                  <a:lnTo>
                    <a:pt x="7912100" y="0"/>
                  </a:lnTo>
                  <a:lnTo>
                    <a:pt x="0" y="0"/>
                  </a:lnTo>
                  <a:lnTo>
                    <a:pt x="0" y="7556500"/>
                  </a:lnTo>
                  <a:close/>
                </a:path>
              </a:pathLst>
            </a:custGeom>
            <a:solidFill>
              <a:srgbClr val="3E39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781300" cy="7556500"/>
            </a:xfrm>
            <a:custGeom>
              <a:avLst/>
              <a:gdLst/>
              <a:ahLst/>
              <a:cxnLst/>
              <a:rect l="l" t="t" r="r" b="b"/>
              <a:pathLst>
                <a:path w="2781300" h="7556500">
                  <a:moveTo>
                    <a:pt x="2781300" y="0"/>
                  </a:moveTo>
                  <a:lnTo>
                    <a:pt x="0" y="0"/>
                  </a:lnTo>
                  <a:lnTo>
                    <a:pt x="0" y="7556500"/>
                  </a:lnTo>
                  <a:lnTo>
                    <a:pt x="2781300" y="7556500"/>
                  </a:lnTo>
                  <a:lnTo>
                    <a:pt x="2781300" y="0"/>
                  </a:lnTo>
                  <a:close/>
                </a:path>
              </a:pathLst>
            </a:custGeom>
            <a:solidFill>
              <a:srgbClr val="B1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416152" y="1477367"/>
            <a:ext cx="7010400" cy="1538883"/>
          </a:xfrm>
        </p:spPr>
        <p:txBody>
          <a:bodyPr/>
          <a:lstStyle/>
          <a:p>
            <a:r>
              <a:rPr lang="ru-RU" sz="50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Двойной контроль </a:t>
            </a:r>
            <a:r>
              <a:rPr lang="ru-RU" sz="5000" b="1" dirty="0">
                <a:solidFill>
                  <a:schemeClr val="bg1"/>
                </a:solidFill>
                <a:latin typeface="Geometria" panose="020B0503020204020204" pitchFamily="34" charset="-52"/>
              </a:rPr>
              <a:t>качества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416152" y="3321050"/>
            <a:ext cx="5581503" cy="276998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роизводство контролируется </a:t>
            </a: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не только </a:t>
            </a:r>
            <a:r>
              <a:rPr lang="ru-RU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фабрикой.</a:t>
            </a: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</a:b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Наши представители лично участвуют в процессе, чтобы клиенты могли спать спокойно: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Проверка производственных процессов.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Контроль соблюдения </a:t>
            </a:r>
            <a:r>
              <a:rPr lang="ru-RU" dirty="0" err="1">
                <a:solidFill>
                  <a:schemeClr val="bg1"/>
                </a:solidFill>
                <a:latin typeface="Geometria" panose="020B0503020204020204" pitchFamily="34" charset="-52"/>
              </a:rPr>
              <a:t>тех.требований</a:t>
            </a: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Выборочные инспекции на всех этапах.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Geometria" panose="020B0503020204020204" pitchFamily="34" charset="-52"/>
              </a:rPr>
              <a:t>Проверка готовой продукции перед отправкой.</a:t>
            </a:r>
          </a:p>
          <a:p>
            <a:endParaRPr lang="ru-RU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9" y="1949450"/>
            <a:ext cx="3912634" cy="52168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53738"/>
          <a:stretch/>
        </p:blipFill>
        <p:spPr>
          <a:xfrm>
            <a:off x="0" y="644"/>
            <a:ext cx="2781301" cy="733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73" t="55768"/>
          <a:stretch/>
        </p:blipFill>
        <p:spPr>
          <a:xfrm>
            <a:off x="1" y="754331"/>
            <a:ext cx="2781300" cy="621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0732522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10693400" y="7556500"/>
                </a:moveTo>
                <a:lnTo>
                  <a:pt x="10693400" y="0"/>
                </a:lnTo>
                <a:lnTo>
                  <a:pt x="0" y="0"/>
                </a:lnTo>
                <a:lnTo>
                  <a:pt x="0" y="7556500"/>
                </a:lnTo>
                <a:lnTo>
                  <a:pt x="10693400" y="7556500"/>
                </a:lnTo>
                <a:close/>
              </a:path>
            </a:pathLst>
          </a:custGeom>
          <a:solidFill>
            <a:srgbClr val="3E3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9" y="-1"/>
            <a:ext cx="5031291" cy="2863851"/>
          </a:xfrm>
          <a:custGeom>
            <a:avLst/>
            <a:gdLst/>
            <a:ahLst/>
            <a:cxnLst/>
            <a:rect l="l" t="t" r="r" b="b"/>
            <a:pathLst>
              <a:path w="3441700" h="3251200">
                <a:moveTo>
                  <a:pt x="3441700" y="3251200"/>
                </a:moveTo>
                <a:lnTo>
                  <a:pt x="0" y="3251200"/>
                </a:lnTo>
                <a:lnTo>
                  <a:pt x="0" y="0"/>
                </a:lnTo>
                <a:lnTo>
                  <a:pt x="3441700" y="0"/>
                </a:lnTo>
                <a:lnTo>
                  <a:pt x="3441700" y="3251200"/>
                </a:lnTo>
                <a:close/>
              </a:path>
            </a:pathLst>
          </a:custGeom>
          <a:solidFill>
            <a:srgbClr val="B12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393700" y="977037"/>
            <a:ext cx="4430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Geometria" panose="020B0503020204020204" pitchFamily="34" charset="-52"/>
              </a:rPr>
              <a:t>КОМПЛЕКТАЦИЯ: все включено</a:t>
            </a:r>
            <a:endParaRPr lang="ru-RU" sz="3600" dirty="0">
              <a:solidFill>
                <a:schemeClr val="bg1"/>
              </a:solidFill>
              <a:latin typeface="Geometria" panose="020B0503020204020204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42941" r="24335" b="24790"/>
          <a:stretch/>
        </p:blipFill>
        <p:spPr>
          <a:xfrm>
            <a:off x="241300" y="5091509"/>
            <a:ext cx="2514600" cy="2299062"/>
          </a:xfrm>
          <a:prstGeom prst="rect">
            <a:avLst/>
          </a:prstGeom>
          <a:scene3d>
            <a:camera prst="orthographicFront"/>
            <a:lightRig rig="balanced" dir="t"/>
          </a:scene3d>
        </p:spPr>
      </p:pic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532074" y="3244850"/>
            <a:ext cx="5811576" cy="3693319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Насос уже оснащен всем необходимым: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Обратный клапан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Система плавного пуска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Электронный блок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Фильтрующая решетка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Geometria" panose="020B0503020204020204" pitchFamily="34" charset="-52"/>
              </a:rPr>
              <a:t>Проушины под страховочный трос</a:t>
            </a:r>
          </a:p>
          <a:p>
            <a:endParaRPr lang="ru-RU" sz="2400" dirty="0">
              <a:latin typeface="Geometria" panose="020B0503020204020204" pitchFamily="34" charset="-52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6413500" y="2863850"/>
            <a:ext cx="4319022" cy="4692648"/>
          </a:xfrm>
          <a:custGeom>
            <a:avLst/>
            <a:gdLst/>
            <a:ahLst/>
            <a:cxnLst/>
            <a:rect l="l" t="t" r="r" b="b"/>
            <a:pathLst>
              <a:path w="3441700" h="3251200">
                <a:moveTo>
                  <a:pt x="3441700" y="3251200"/>
                </a:moveTo>
                <a:lnTo>
                  <a:pt x="0" y="3251200"/>
                </a:lnTo>
                <a:lnTo>
                  <a:pt x="0" y="0"/>
                </a:lnTo>
                <a:lnTo>
                  <a:pt x="3441700" y="0"/>
                </a:lnTo>
                <a:lnTo>
                  <a:pt x="3441700" y="3251200"/>
                </a:lnTo>
                <a:close/>
              </a:path>
            </a:pathLst>
          </a:custGeom>
          <a:solidFill>
            <a:srgbClr val="B12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0" y="-1"/>
            <a:ext cx="3485790" cy="7556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250</Words>
  <Application>Microsoft Office PowerPoint</Application>
  <PresentationFormat>Произвольный</PresentationFormat>
  <Paragraphs>67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Geometria</vt:lpstr>
      <vt:lpstr>Wingdings</vt:lpstr>
      <vt:lpstr>Office Theme</vt:lpstr>
      <vt:lpstr>Презентация PowerPoint</vt:lpstr>
      <vt:lpstr>Философия качества</vt:lpstr>
      <vt:lpstr>Область применения</vt:lpstr>
      <vt:lpstr>Технология и материалы</vt:lpstr>
      <vt:lpstr>Высокая автоматизация производства</vt:lpstr>
      <vt:lpstr>Ключевая особенность серии</vt:lpstr>
      <vt:lpstr>Больше мощности в меньшем объеме</vt:lpstr>
      <vt:lpstr>Двойной контроль качества</vt:lpstr>
      <vt:lpstr>Презентация PowerPoint</vt:lpstr>
      <vt:lpstr>Интеллектуальная защита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Пименова Екатерина</dc:creator>
  <cp:lastModifiedBy>Заграничный Виктор</cp:lastModifiedBy>
  <cp:revision>21</cp:revision>
  <dcterms:created xsi:type="dcterms:W3CDTF">2026-02-17T11:23:31Z</dcterms:created>
  <dcterms:modified xsi:type="dcterms:W3CDTF">2026-02-19T14:20:22Z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2026-02-17T00:00:00Z</vt:filetime>
  </property>
  <property fmtid="{D5CDD505-2E9C-101B-9397-08002B2CF9AE}" pid="3" name="LastSaved">
    <vt:filetime>2026-02-17T00:00:00Z</vt:filetime>
  </property>
  <property fmtid="{D5CDD505-2E9C-101B-9397-08002B2CF9AE}" pid="4" name="Producer">
    <vt:lpwstr>iLovePDF</vt:lpwstr>
  </property>
</Properties>
</file>